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283" r:id="rId3"/>
    <p:sldId id="287" r:id="rId4"/>
    <p:sldId id="286" r:id="rId5"/>
    <p:sldId id="290" r:id="rId6"/>
    <p:sldId id="272" r:id="rId7"/>
    <p:sldId id="279" r:id="rId8"/>
    <p:sldId id="289" r:id="rId9"/>
    <p:sldId id="280"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01" autoAdjust="0"/>
    <p:restoredTop sz="96327"/>
  </p:normalViewPr>
  <p:slideViewPr>
    <p:cSldViewPr snapToGrid="0">
      <p:cViewPr varScale="1">
        <p:scale>
          <a:sx n="82" d="100"/>
          <a:sy n="82" d="100"/>
        </p:scale>
        <p:origin x="126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0D6D0B-DB88-40D5-8CE2-188B0E93C222}" type="datetimeFigureOut">
              <a:rPr lang="en-US" smtClean="0"/>
              <a:t>10/2/2023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FC4BFDE-B61F-4DA3-9046-FAAD0027F3C9}" type="slidenum">
              <a:rPr lang="en-US" smtClean="0"/>
              <a:t>‹#›</a:t>
            </a:fld>
            <a:endParaRPr lang="en-US"/>
          </a:p>
        </p:txBody>
      </p:sp>
    </p:spTree>
    <p:extLst>
      <p:ext uri="{BB962C8B-B14F-4D97-AF65-F5344CB8AC3E}">
        <p14:creationId xmlns:p14="http://schemas.microsoft.com/office/powerpoint/2010/main" val="134058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37" y="-323851"/>
            <a:ext cx="9143999" cy="5821081"/>
          </a:xfrm>
          <a:prstGeom prst="rect">
            <a:avLst/>
          </a:prstGeom>
        </p:spPr>
      </p:pic>
      <p:sp>
        <p:nvSpPr>
          <p:cNvPr id="14" name="Rectangle 13"/>
          <p:cNvSpPr/>
          <p:nvPr userDrawn="1"/>
        </p:nvSpPr>
        <p:spPr>
          <a:xfrm>
            <a:off x="17887" y="4386329"/>
            <a:ext cx="9143999" cy="247167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7886" y="1628617"/>
            <a:ext cx="9144000" cy="2612572"/>
          </a:xfrm>
          <a:prstGeom prst="rect">
            <a:avLst/>
          </a:prstGeom>
        </p:spPr>
      </p:pic>
      <p:sp>
        <p:nvSpPr>
          <p:cNvPr id="16" name="Title 15"/>
          <p:cNvSpPr>
            <a:spLocks noGrp="1"/>
          </p:cNvSpPr>
          <p:nvPr>
            <p:ph type="ctrTitle"/>
          </p:nvPr>
        </p:nvSpPr>
        <p:spPr>
          <a:xfrm>
            <a:off x="681263" y="4018953"/>
            <a:ext cx="7772400" cy="2387600"/>
          </a:xfrm>
        </p:spPr>
        <p:txBody>
          <a:bodyPr>
            <a:normAutofit/>
          </a:bodyPr>
          <a:lstStyle>
            <a:lvl1pPr>
              <a:defRPr sz="4800"/>
            </a:lvl1pPr>
          </a:lstStyle>
          <a:p>
            <a:r>
              <a:rPr lang="en-US" sz="5400">
                <a:solidFill>
                  <a:schemeClr val="bg1"/>
                </a:solidFill>
                <a:latin typeface="Arial" panose="020B0604020202020204" pitchFamily="34" charset="0"/>
                <a:cs typeface="Arial" panose="020B0604020202020204" pitchFamily="34" charset="0"/>
              </a:rPr>
              <a:t>Click to edit Master title style</a:t>
            </a:r>
            <a:endParaRPr lang="en-US" sz="5400" dirty="0">
              <a:solidFill>
                <a:schemeClr val="bg1"/>
              </a:solidFill>
              <a:latin typeface="Arial" panose="020B0604020202020204" pitchFamily="34" charset="0"/>
              <a:cs typeface="Arial" panose="020B0604020202020204" pitchFamily="34" charset="0"/>
            </a:endParaRPr>
          </a:p>
        </p:txBody>
      </p:sp>
      <p:sp>
        <p:nvSpPr>
          <p:cNvPr id="17" name="Oval 16"/>
          <p:cNvSpPr/>
          <p:nvPr userDrawn="1"/>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userDrawn="1"/>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userDrawn="1"/>
        </p:nvSpPr>
        <p:spPr>
          <a:xfrm>
            <a:off x="681263" y="6037221"/>
            <a:ext cx="8204200" cy="369332"/>
          </a:xfrm>
          <a:prstGeom prst="rect">
            <a:avLst/>
          </a:prstGeom>
          <a:noFill/>
        </p:spPr>
        <p:txBody>
          <a:bodyPr wrap="square" rtlCol="0">
            <a:spAutoFit/>
          </a:bodyPr>
          <a:lstStyle/>
          <a:p>
            <a:r>
              <a:rPr lang="en-US" sz="1800" dirty="0">
                <a:solidFill>
                  <a:schemeClr val="bg1"/>
                </a:solidFill>
                <a:latin typeface="Arial" panose="020B0604020202020204" pitchFamily="34" charset="0"/>
                <a:cs typeface="Arial" panose="020B0604020202020204" pitchFamily="34" charset="0"/>
              </a:rPr>
              <a:t>Click to add subhead</a:t>
            </a:r>
          </a:p>
        </p:txBody>
      </p:sp>
    </p:spTree>
    <p:extLst>
      <p:ext uri="{BB962C8B-B14F-4D97-AF65-F5344CB8AC3E}">
        <p14:creationId xmlns:p14="http://schemas.microsoft.com/office/powerpoint/2010/main" val="418653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301FA-506F-42DD-8EDC-41B7ADD89B94}"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74529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4FCA2-2175-4E5C-8488-DCD849E003DF}"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8316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B4B87A-14C9-4E70-8F39-FDC5361DB4BA}"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364539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BD9B22-8DFD-41F2-B861-ED93BE2B82BB}"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980A2-F130-4742-89EA-C23F98879079}" type="slidenum">
              <a:rPr lang="en-US" smtClean="0"/>
              <a:t>‹#›</a:t>
            </a:fld>
            <a:endParaRPr lang="en-US"/>
          </a:p>
        </p:txBody>
      </p:sp>
      <p:sp>
        <p:nvSpPr>
          <p:cNvPr id="7" name="Rectangle 6"/>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444127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A7308A-AC1A-4E8D-9503-6004FE66D305}"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92452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03D0F5-53AC-4A29-BFEA-0DAE3F2B3397}" type="datetime1">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6980A2-F130-4742-89EA-C23F98879079}" type="slidenum">
              <a:rPr lang="en-US" smtClean="0"/>
              <a:t>‹#›</a:t>
            </a:fld>
            <a:endParaRPr lang="en-US"/>
          </a:p>
        </p:txBody>
      </p:sp>
      <p:sp>
        <p:nvSpPr>
          <p:cNvPr id="10" name="Rectangle 9"/>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61561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ECD110-B063-49E4-9CE0-A515D4F34A82}" type="datetime1">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6980A2-F130-4742-89EA-C23F98879079}" type="slidenum">
              <a:rPr lang="en-US" smtClean="0"/>
              <a:t>‹#›</a:t>
            </a:fld>
            <a:endParaRPr lang="en-US"/>
          </a:p>
        </p:txBody>
      </p:sp>
      <p:sp>
        <p:nvSpPr>
          <p:cNvPr id="6" name="Rectangle 5"/>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358860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3B1B8-7DA8-488E-AFE4-27C202E1A7C3}" type="datetime1">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6980A2-F130-4742-89EA-C23F98879079}" type="slidenum">
              <a:rPr lang="en-US" smtClean="0"/>
              <a:t>‹#›</a:t>
            </a:fld>
            <a:endParaRPr lang="en-US"/>
          </a:p>
        </p:txBody>
      </p:sp>
      <p:sp>
        <p:nvSpPr>
          <p:cNvPr id="5" name="Rectangle 4"/>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27908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17D00-416A-4F61-9321-1A2500F06C0A}"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4251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3E29EC-7868-4835-99E4-AA181D9756F6}"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980A2-F130-4742-89EA-C23F98879079}" type="slidenum">
              <a:rPr lang="en-US" smtClean="0"/>
              <a:t>‹#›</a:t>
            </a:fld>
            <a:endParaRPr lang="en-US"/>
          </a:p>
        </p:txBody>
      </p:sp>
      <p:sp>
        <p:nvSpPr>
          <p:cNvPr id="8" name="Rectangle 7"/>
          <p:cNvSpPr/>
          <p:nvPr userDrawn="1"/>
        </p:nvSpPr>
        <p:spPr>
          <a:xfrm>
            <a:off x="-4536" y="6285052"/>
            <a:ext cx="9143999" cy="57294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4884" y="6356351"/>
            <a:ext cx="1261640" cy="360468"/>
          </a:xfrm>
          <a:prstGeom prst="rect">
            <a:avLst/>
          </a:prstGeom>
        </p:spPr>
      </p:pic>
    </p:spTree>
    <p:extLst>
      <p:ext uri="{BB962C8B-B14F-4D97-AF65-F5344CB8AC3E}">
        <p14:creationId xmlns:p14="http://schemas.microsoft.com/office/powerpoint/2010/main" val="1293848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7835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48669"/>
            <a:ext cx="7886700" cy="5028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767432-EF44-44E0-A27D-DC8E639226E3}" type="datetime1">
              <a:rPr lang="en-US" smtClean="0"/>
              <a:t>10/2/2023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980A2-F130-4742-89EA-C23F98879079}" type="slidenum">
              <a:rPr lang="en-US" smtClean="0"/>
              <a:t>‹#›</a:t>
            </a:fld>
            <a:endParaRPr lang="en-US"/>
          </a:p>
        </p:txBody>
      </p:sp>
    </p:spTree>
    <p:extLst>
      <p:ext uri="{BB962C8B-B14F-4D97-AF65-F5344CB8AC3E}">
        <p14:creationId xmlns:p14="http://schemas.microsoft.com/office/powerpoint/2010/main" val="26907509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3600" b="1" u="sng"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8.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16840"/>
            <a:ext cx="9143999" cy="4772862"/>
          </a:xfrm>
          <a:prstGeom prst="rect">
            <a:avLst/>
          </a:prstGeom>
        </p:spPr>
      </p:pic>
      <p:sp>
        <p:nvSpPr>
          <p:cNvPr id="28" name="Rectangle 27"/>
          <p:cNvSpPr/>
          <p:nvPr/>
        </p:nvSpPr>
        <p:spPr>
          <a:xfrm>
            <a:off x="17886" y="4334877"/>
            <a:ext cx="9143999" cy="249550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548" y="1647279"/>
            <a:ext cx="9144000" cy="2612572"/>
          </a:xfrm>
          <a:prstGeom prst="rect">
            <a:avLst/>
          </a:prstGeom>
        </p:spPr>
      </p:pic>
      <p:sp>
        <p:nvSpPr>
          <p:cNvPr id="16" name="Title 15"/>
          <p:cNvSpPr>
            <a:spLocks noGrp="1"/>
          </p:cNvSpPr>
          <p:nvPr>
            <p:ph type="ctrTitle"/>
          </p:nvPr>
        </p:nvSpPr>
        <p:spPr>
          <a:xfrm>
            <a:off x="549928" y="3795362"/>
            <a:ext cx="7772400" cy="2387600"/>
          </a:xfrm>
        </p:spPr>
        <p:txBody>
          <a:bodyPr>
            <a:normAutofit/>
          </a:bodyPr>
          <a:lstStyle/>
          <a:p>
            <a:r>
              <a:rPr lang="en-US" sz="4000" dirty="0">
                <a:solidFill>
                  <a:schemeClr val="bg1"/>
                </a:solidFill>
                <a:latin typeface="Arial" panose="020B0604020202020204" pitchFamily="34" charset="0"/>
                <a:cs typeface="Arial" panose="020B0604020202020204" pitchFamily="34" charset="0"/>
              </a:rPr>
              <a:t>Capital Improvements and Potential G.O. </a:t>
            </a:r>
            <a:r>
              <a:rPr lang="en-US" sz="4000">
                <a:solidFill>
                  <a:schemeClr val="bg1"/>
                </a:solidFill>
                <a:latin typeface="Arial" panose="020B0604020202020204" pitchFamily="34" charset="0"/>
                <a:cs typeface="Arial" panose="020B0604020202020204" pitchFamily="34" charset="0"/>
              </a:rPr>
              <a:t>Bond Update</a:t>
            </a:r>
            <a:endParaRPr lang="en-US" sz="40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549928" y="5759715"/>
            <a:ext cx="6858000" cy="1655762"/>
          </a:xfrm>
        </p:spPr>
        <p:txBody>
          <a:bodyPr vert="horz" lIns="91440" tIns="45720" rIns="91440" bIns="45720" rtlCol="0" anchor="t">
            <a:normAutofit/>
          </a:bodyPr>
          <a:lstStyle/>
          <a:p>
            <a:pPr marL="0" indent="0">
              <a:buNone/>
            </a:pPr>
            <a:r>
              <a:rPr lang="en-US" sz="1800" dirty="0">
                <a:solidFill>
                  <a:schemeClr val="bg1"/>
                </a:solidFill>
                <a:latin typeface="Arial"/>
                <a:cs typeface="Arial"/>
              </a:rPr>
              <a:t>October 1, 2023</a:t>
            </a:r>
            <a:endParaRPr lang="en-US" sz="2000" dirty="0">
              <a:solidFill>
                <a:schemeClr val="bg1"/>
              </a:solidFill>
              <a:latin typeface="Arial"/>
              <a:cs typeface="Arial"/>
            </a:endParaRPr>
          </a:p>
        </p:txBody>
      </p:sp>
      <p:sp>
        <p:nvSpPr>
          <p:cNvPr id="8" name="Oval 7"/>
          <p:cNvSpPr/>
          <p:nvPr/>
        </p:nvSpPr>
        <p:spPr>
          <a:xfrm>
            <a:off x="306308" y="135709"/>
            <a:ext cx="1453896" cy="13716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62909" y="36951"/>
            <a:ext cx="1280160" cy="12801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27649" y="462113"/>
            <a:ext cx="1280160" cy="1280160"/>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810514" y="348457"/>
            <a:ext cx="1280160" cy="1280160"/>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682248" y="148107"/>
            <a:ext cx="1280160" cy="1280160"/>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9680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Timeline</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lnSpcReduction="10000"/>
          </a:bodyPr>
          <a:lstStyle/>
          <a:p>
            <a:r>
              <a:rPr lang="en-US" dirty="0"/>
              <a:t>March 2022 – Out of the annual city council retreat grew an effort for public discussions on the capital needs of the city and ways to pay for them.</a:t>
            </a:r>
          </a:p>
          <a:p>
            <a:r>
              <a:rPr lang="en-US" dirty="0"/>
              <a:t>April through July 2022 – A series of town halls, council meetings, and committee meetings were held to get public input and hold discussion on the capital needs of the city.</a:t>
            </a:r>
          </a:p>
          <a:p>
            <a:r>
              <a:rPr lang="en-US" dirty="0"/>
              <a:t>May 2022 – In the end, the city council did not act to put a general obligation bond vote on the 2022 ballot to allow for further planning and analysis.</a:t>
            </a:r>
          </a:p>
          <a:p>
            <a:endParaRPr lang="en-US" dirty="0"/>
          </a:p>
          <a:p>
            <a:endParaRPr lang="en-US" dirty="0">
              <a:highlight>
                <a:srgbClr val="FFFF00"/>
              </a:highlight>
            </a:endParaRP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976028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Timeline</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794930"/>
          </a:xfrm>
        </p:spPr>
        <p:txBody>
          <a:bodyPr vert="horz" lIns="91440" tIns="45720" rIns="91440" bIns="45720" rtlCol="0" anchor="t">
            <a:normAutofit lnSpcReduction="10000"/>
          </a:bodyPr>
          <a:lstStyle/>
          <a:p>
            <a:r>
              <a:rPr lang="en-US" dirty="0"/>
              <a:t>August 2022 – Staff presented city council with a review of the 2022 capital discussion.   Out of the effort, grew the Citizen Capital Committee.</a:t>
            </a:r>
          </a:p>
          <a:p>
            <a:r>
              <a:rPr lang="en-US" dirty="0"/>
              <a:t>September through November 2022 – Citizen Capital Committee met discussing transportation, parks, and trails needs.</a:t>
            </a:r>
          </a:p>
          <a:p>
            <a:r>
              <a:rPr lang="en-US" dirty="0"/>
              <a:t>March 2023 – City council annual retreat held with the main topic being capital needs.</a:t>
            </a:r>
          </a:p>
          <a:p>
            <a:r>
              <a:rPr lang="en-US" dirty="0"/>
              <a:t>May 2023 – City Council adopts master trail plan and adopts call for voter referendum on general obligation bonds set for November 2023.</a:t>
            </a:r>
          </a:p>
          <a:p>
            <a:endParaRPr lang="en-US" dirty="0"/>
          </a:p>
          <a:p>
            <a:endParaRPr lang="en-US" dirty="0"/>
          </a:p>
          <a:p>
            <a:endParaRPr lang="en-US" dirty="0">
              <a:highlight>
                <a:srgbClr val="FFFF00"/>
              </a:highlight>
            </a:endParaRPr>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4261049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Question</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947330"/>
          </a:xfrm>
        </p:spPr>
        <p:txBody>
          <a:bodyPr vert="horz" lIns="91440" tIns="45720" rIns="91440" bIns="45720" rtlCol="0" anchor="t">
            <a:noAutofit/>
          </a:bodyPr>
          <a:lstStyle/>
          <a:p>
            <a:pPr marR="457200" indent="0" algn="just">
              <a:lnSpc>
                <a:spcPct val="150000"/>
              </a:lnSpc>
              <a:spcBef>
                <a:spcPts val="0"/>
              </a:spcBef>
              <a:spcAft>
                <a:spcPts val="0"/>
              </a:spcAft>
              <a:buNone/>
              <a:tabLst>
                <a:tab pos="5486400" algn="l"/>
              </a:tabLst>
            </a:pPr>
            <a:r>
              <a:rPr lang="en-US" sz="2000" i="1" dirty="0">
                <a:effectLst/>
                <a:ea typeface="Times New Roman" panose="02020603050405020304" pitchFamily="18" charset="0"/>
              </a:rPr>
              <a:t>“Shall the City of Dunwoody, Georgia (the “City”) issue general obligation bonds in an aggregate principal amount not to exceed $60,000,000 for the purpose of financing (a) the acquisition, construction, installation, improvement and equipping of (</a:t>
            </a:r>
            <a:r>
              <a:rPr lang="en-US" sz="2000" i="1" dirty="0" err="1">
                <a:effectLst/>
                <a:ea typeface="Times New Roman" panose="02020603050405020304" pitchFamily="18" charset="0"/>
              </a:rPr>
              <a:t>i</a:t>
            </a:r>
            <a:r>
              <a:rPr lang="en-US" sz="2000" i="1" dirty="0">
                <a:effectLst/>
                <a:ea typeface="Times New Roman" panose="02020603050405020304" pitchFamily="18" charset="0"/>
              </a:rPr>
              <a:t>) parks and recreational areas, (ii) greenspace and (iii) trails, (b) the costs of issuing the bonds and (c) capitalized interest on the bonds?  Such approval shall also constitute an approval of the increase in the City’s millage cap of 3.040 only to the extent necessary to repay the bonds.”</a:t>
            </a: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4</a:t>
            </a:fld>
            <a:endParaRPr lang="en-US"/>
          </a:p>
        </p:txBody>
      </p:sp>
    </p:spTree>
    <p:extLst>
      <p:ext uri="{BB962C8B-B14F-4D97-AF65-F5344CB8AC3E}">
        <p14:creationId xmlns:p14="http://schemas.microsoft.com/office/powerpoint/2010/main" val="2892913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Value</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69"/>
            <a:ext cx="7886700" cy="5079410"/>
          </a:xfrm>
        </p:spPr>
        <p:txBody>
          <a:bodyPr vert="horz" lIns="91440" tIns="45720" rIns="91440" bIns="45720" rtlCol="0" anchor="t">
            <a:normAutofit/>
          </a:bodyPr>
          <a:lstStyle/>
          <a:p>
            <a:pPr>
              <a:lnSpc>
                <a:spcPct val="110000"/>
              </a:lnSpc>
              <a:spcBef>
                <a:spcPts val="0"/>
              </a:spcBef>
            </a:pPr>
            <a:r>
              <a:rPr lang="en-US" sz="2400" dirty="0">
                <a:latin typeface="Arial"/>
                <a:cs typeface="Arial"/>
              </a:rPr>
              <a:t>Using a $500,000 house with a frozen value of $400,000 as the base example, there would be a 1.049</a:t>
            </a:r>
            <a:r>
              <a:rPr lang="en-US" sz="2400" b="1" dirty="0">
                <a:latin typeface="Arial"/>
                <a:cs typeface="Arial"/>
              </a:rPr>
              <a:t> </a:t>
            </a:r>
            <a:r>
              <a:rPr lang="en-US" sz="2400" dirty="0">
                <a:latin typeface="Arial"/>
                <a:cs typeface="Arial"/>
              </a:rPr>
              <a:t>mill increase needed based on 2023 digest numbers.</a:t>
            </a:r>
          </a:p>
          <a:p>
            <a:pPr>
              <a:lnSpc>
                <a:spcPct val="110000"/>
              </a:lnSpc>
              <a:spcBef>
                <a:spcPts val="0"/>
              </a:spcBef>
            </a:pPr>
            <a:endParaRPr lang="en-US" dirty="0"/>
          </a:p>
          <a:p>
            <a:pPr>
              <a:lnSpc>
                <a:spcPct val="110000"/>
              </a:lnSpc>
              <a:spcBef>
                <a:spcPts val="0"/>
              </a:spcBef>
            </a:pPr>
            <a:endParaRPr lang="en-US" dirty="0"/>
          </a:p>
          <a:p>
            <a:pPr marL="0" indent="0">
              <a:lnSpc>
                <a:spcPct val="110000"/>
              </a:lnSpc>
              <a:spcBef>
                <a:spcPts val="0"/>
              </a:spcBef>
              <a:buNone/>
            </a:pPr>
            <a:endParaRPr lang="en-US" dirty="0"/>
          </a:p>
          <a:p>
            <a:pPr>
              <a:lnSpc>
                <a:spcPct val="110000"/>
              </a:lnSpc>
              <a:spcBef>
                <a:spcPts val="0"/>
              </a:spcBef>
            </a:pPr>
            <a:endParaRPr lang="en-US" dirty="0"/>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5</a:t>
            </a:fld>
            <a:endParaRPr lang="en-US"/>
          </a:p>
        </p:txBody>
      </p:sp>
      <p:pic>
        <p:nvPicPr>
          <p:cNvPr id="5" name="Picture 4">
            <a:extLst>
              <a:ext uri="{FF2B5EF4-FFF2-40B4-BE49-F238E27FC236}">
                <a16:creationId xmlns:a16="http://schemas.microsoft.com/office/drawing/2014/main" id="{3859FA63-6A73-ED59-E39C-DA473C8B5AB4}"/>
              </a:ext>
            </a:extLst>
          </p:cNvPr>
          <p:cNvPicPr>
            <a:picLocks noChangeAspect="1"/>
          </p:cNvPicPr>
          <p:nvPr/>
        </p:nvPicPr>
        <p:blipFill>
          <a:blip r:embed="rId2"/>
          <a:stretch>
            <a:fillRect/>
          </a:stretch>
        </p:blipFill>
        <p:spPr>
          <a:xfrm>
            <a:off x="519830" y="2934869"/>
            <a:ext cx="8104340" cy="2024600"/>
          </a:xfrm>
          <a:prstGeom prst="rect">
            <a:avLst/>
          </a:prstGeom>
        </p:spPr>
      </p:pic>
    </p:spTree>
    <p:extLst>
      <p:ext uri="{BB962C8B-B14F-4D97-AF65-F5344CB8AC3E}">
        <p14:creationId xmlns:p14="http://schemas.microsoft.com/office/powerpoint/2010/main" val="213059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Value</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69"/>
            <a:ext cx="7886700" cy="5079410"/>
          </a:xfrm>
        </p:spPr>
        <p:txBody>
          <a:bodyPr vert="horz" lIns="91440" tIns="45720" rIns="91440" bIns="45720" rtlCol="0" anchor="t">
            <a:normAutofit/>
          </a:bodyPr>
          <a:lstStyle/>
          <a:p>
            <a:pPr>
              <a:lnSpc>
                <a:spcPct val="110000"/>
              </a:lnSpc>
              <a:spcBef>
                <a:spcPts val="0"/>
              </a:spcBef>
            </a:pPr>
            <a:r>
              <a:rPr lang="en-US" sz="2400" dirty="0">
                <a:latin typeface="Arial"/>
                <a:cs typeface="Arial"/>
              </a:rPr>
              <a:t>Using a $500,000 house with a frozen value of $400,000 as the base example, there would be a 1.049</a:t>
            </a:r>
            <a:r>
              <a:rPr lang="en-US" sz="2400" b="1" i="1" dirty="0">
                <a:latin typeface="Arial"/>
                <a:cs typeface="Arial"/>
              </a:rPr>
              <a:t> </a:t>
            </a:r>
            <a:r>
              <a:rPr lang="en-US" sz="2400" dirty="0">
                <a:latin typeface="Arial"/>
                <a:cs typeface="Arial"/>
              </a:rPr>
              <a:t>mill increase needed based on 2023 digest numbers.</a:t>
            </a:r>
          </a:p>
          <a:p>
            <a:pPr>
              <a:lnSpc>
                <a:spcPct val="110000"/>
              </a:lnSpc>
              <a:spcBef>
                <a:spcPts val="0"/>
              </a:spcBef>
            </a:pPr>
            <a:endParaRPr lang="en-US" dirty="0"/>
          </a:p>
          <a:p>
            <a:pPr>
              <a:lnSpc>
                <a:spcPct val="110000"/>
              </a:lnSpc>
              <a:spcBef>
                <a:spcPts val="0"/>
              </a:spcBef>
            </a:pPr>
            <a:endParaRPr lang="en-US" dirty="0"/>
          </a:p>
          <a:p>
            <a:pPr marL="0" indent="0">
              <a:lnSpc>
                <a:spcPct val="110000"/>
              </a:lnSpc>
              <a:spcBef>
                <a:spcPts val="0"/>
              </a:spcBef>
              <a:buNone/>
            </a:pPr>
            <a:endParaRPr lang="en-US" dirty="0"/>
          </a:p>
          <a:p>
            <a:pPr>
              <a:lnSpc>
                <a:spcPct val="110000"/>
              </a:lnSpc>
              <a:spcBef>
                <a:spcPts val="0"/>
              </a:spcBef>
            </a:pPr>
            <a:endParaRPr lang="en-US" dirty="0"/>
          </a:p>
          <a:p>
            <a:endParaRPr lang="en-US"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6</a:t>
            </a:fld>
            <a:endParaRPr lang="en-US"/>
          </a:p>
        </p:txBody>
      </p:sp>
      <p:pic>
        <p:nvPicPr>
          <p:cNvPr id="5" name="Picture 4">
            <a:extLst>
              <a:ext uri="{FF2B5EF4-FFF2-40B4-BE49-F238E27FC236}">
                <a16:creationId xmlns:a16="http://schemas.microsoft.com/office/drawing/2014/main" id="{D40E59C6-2685-26FE-6886-A8ACAEDFE3A1}"/>
              </a:ext>
            </a:extLst>
          </p:cNvPr>
          <p:cNvPicPr>
            <a:picLocks noChangeAspect="1"/>
          </p:cNvPicPr>
          <p:nvPr/>
        </p:nvPicPr>
        <p:blipFill>
          <a:blip r:embed="rId2"/>
          <a:stretch>
            <a:fillRect/>
          </a:stretch>
        </p:blipFill>
        <p:spPr>
          <a:xfrm>
            <a:off x="150281" y="2906038"/>
            <a:ext cx="4412740" cy="2652339"/>
          </a:xfrm>
          <a:prstGeom prst="rect">
            <a:avLst/>
          </a:prstGeom>
        </p:spPr>
      </p:pic>
      <p:pic>
        <p:nvPicPr>
          <p:cNvPr id="6" name="Picture 5">
            <a:extLst>
              <a:ext uri="{FF2B5EF4-FFF2-40B4-BE49-F238E27FC236}">
                <a16:creationId xmlns:a16="http://schemas.microsoft.com/office/drawing/2014/main" id="{4D84F1E0-0662-46EC-EEFA-873B2F4FB3B1}"/>
              </a:ext>
            </a:extLst>
          </p:cNvPr>
          <p:cNvPicPr>
            <a:picLocks noChangeAspect="1"/>
          </p:cNvPicPr>
          <p:nvPr/>
        </p:nvPicPr>
        <p:blipFill>
          <a:blip r:embed="rId3"/>
          <a:stretch>
            <a:fillRect/>
          </a:stretch>
        </p:blipFill>
        <p:spPr>
          <a:xfrm>
            <a:off x="4580980" y="2902506"/>
            <a:ext cx="4412740" cy="2655871"/>
          </a:xfrm>
          <a:prstGeom prst="rect">
            <a:avLst/>
          </a:prstGeom>
        </p:spPr>
      </p:pic>
    </p:spTree>
    <p:extLst>
      <p:ext uri="{BB962C8B-B14F-4D97-AF65-F5344CB8AC3E}">
        <p14:creationId xmlns:p14="http://schemas.microsoft.com/office/powerpoint/2010/main" val="89332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Bonds – Disclaimer</a:t>
            </a:r>
          </a:p>
        </p:txBody>
      </p:sp>
      <p:sp>
        <p:nvSpPr>
          <p:cNvPr id="3" name="Content Placeholder 2">
            <a:extLst>
              <a:ext uri="{FF2B5EF4-FFF2-40B4-BE49-F238E27FC236}">
                <a16:creationId xmlns:a16="http://schemas.microsoft.com/office/drawing/2014/main" id="{00F0C391-A805-8F07-851F-35B222D2A3C7}"/>
              </a:ext>
            </a:extLst>
          </p:cNvPr>
          <p:cNvSpPr>
            <a:spLocks noGrp="1"/>
          </p:cNvSpPr>
          <p:nvPr>
            <p:ph idx="1"/>
          </p:nvPr>
        </p:nvSpPr>
        <p:spPr>
          <a:xfrm>
            <a:off x="628650" y="1148670"/>
            <a:ext cx="7886700" cy="4947330"/>
          </a:xfrm>
        </p:spPr>
        <p:txBody>
          <a:bodyPr vert="horz" lIns="91440" tIns="45720" rIns="91440" bIns="45720" rtlCol="0" anchor="t">
            <a:normAutofit/>
          </a:bodyPr>
          <a:lstStyle/>
          <a:p>
            <a:pPr marL="0" indent="0" algn="ctr">
              <a:buNone/>
            </a:pPr>
            <a:r>
              <a:rPr lang="en-US" sz="2400" dirty="0">
                <a:effectLst/>
                <a:ea typeface="Times New Roman" panose="02020603050405020304" pitchFamily="18" charset="0"/>
              </a:rPr>
              <a:t>The order of the projects does not indicate their priority.  The City may finance the projects in any order.  Since the City decided to call a referendum on the issuance of general obligation bonds to finance the projects, Citizens should not assume that the projects will be funded in the order listed or that specific amounts will be spent on any particular project.</a:t>
            </a:r>
            <a:endParaRPr lang="en-US" sz="2400" i="1" dirty="0">
              <a:highlight>
                <a:srgbClr val="FFFF00"/>
              </a:highlight>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7</a:t>
            </a:fld>
            <a:endParaRPr lang="en-US"/>
          </a:p>
        </p:txBody>
      </p:sp>
    </p:spTree>
    <p:extLst>
      <p:ext uri="{BB962C8B-B14F-4D97-AF65-F5344CB8AC3E}">
        <p14:creationId xmlns:p14="http://schemas.microsoft.com/office/powerpoint/2010/main" val="825149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Projects</a:t>
            </a:r>
          </a:p>
        </p:txBody>
      </p:sp>
      <p:sp>
        <p:nvSpPr>
          <p:cNvPr id="10" name="Content Placeholder 9">
            <a:extLst>
              <a:ext uri="{FF2B5EF4-FFF2-40B4-BE49-F238E27FC236}">
                <a16:creationId xmlns:a16="http://schemas.microsoft.com/office/drawing/2014/main" id="{FB719ED0-89F7-F9C8-D442-53119294D306}"/>
              </a:ext>
            </a:extLst>
          </p:cNvPr>
          <p:cNvSpPr>
            <a:spLocks noGrp="1"/>
          </p:cNvSpPr>
          <p:nvPr>
            <p:ph idx="1"/>
          </p:nvPr>
        </p:nvSpPr>
        <p:spPr/>
        <p:txBody>
          <a:bodyPr>
            <a:normAutofit/>
          </a:bodyPr>
          <a:lstStyle/>
          <a:p>
            <a:r>
              <a:rPr lang="en-US" sz="2400" dirty="0"/>
              <a:t>Parks and Greenspace</a:t>
            </a:r>
          </a:p>
          <a:p>
            <a:pPr lvl="1"/>
            <a:r>
              <a:rPr lang="en-US" dirty="0"/>
              <a:t>Wildcat Park (formerly Roberts Dr Park)</a:t>
            </a:r>
          </a:p>
          <a:p>
            <a:pPr lvl="1"/>
            <a:r>
              <a:rPr lang="en-US" dirty="0"/>
              <a:t>Homecoming Park (former Vermack Dr Park)</a:t>
            </a:r>
          </a:p>
          <a:p>
            <a:pPr lvl="1"/>
            <a:r>
              <a:rPr lang="en-US" dirty="0"/>
              <a:t>Softball Fields</a:t>
            </a:r>
          </a:p>
          <a:p>
            <a:pPr lvl="1"/>
            <a:r>
              <a:rPr lang="en-US" dirty="0"/>
              <a:t>Waterford Park</a:t>
            </a:r>
          </a:p>
          <a:p>
            <a:pPr lvl="1"/>
            <a:r>
              <a:rPr lang="en-US" dirty="0"/>
              <a:t>Brook Run Park </a:t>
            </a:r>
          </a:p>
          <a:p>
            <a:r>
              <a:rPr lang="en-US" sz="2400" dirty="0"/>
              <a:t>Trails</a:t>
            </a:r>
          </a:p>
          <a:p>
            <a:pPr lvl="1"/>
            <a:r>
              <a:rPr lang="en-US" dirty="0"/>
              <a:t>Dunwoody Village</a:t>
            </a:r>
          </a:p>
          <a:p>
            <a:pPr lvl="1"/>
            <a:r>
              <a:rPr lang="en-US" dirty="0"/>
              <a:t>Winters Chapel Rd</a:t>
            </a:r>
          </a:p>
          <a:p>
            <a:pPr lvl="1"/>
            <a:r>
              <a:rPr lang="en-US" dirty="0"/>
              <a:t>North Peachtree</a:t>
            </a:r>
          </a:p>
          <a:p>
            <a:pPr lvl="1"/>
            <a:r>
              <a:rPr lang="en-US"/>
              <a:t>Mount Vernon</a:t>
            </a:r>
            <a:endParaRPr lang="en-US" dirty="0"/>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8</a:t>
            </a:fld>
            <a:endParaRPr lang="en-US"/>
          </a:p>
        </p:txBody>
      </p:sp>
    </p:spTree>
    <p:extLst>
      <p:ext uri="{BB962C8B-B14F-4D97-AF65-F5344CB8AC3E}">
        <p14:creationId xmlns:p14="http://schemas.microsoft.com/office/powerpoint/2010/main" val="1872237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DA61-B176-F618-FBF4-EB510E810CDF}"/>
              </a:ext>
            </a:extLst>
          </p:cNvPr>
          <p:cNvSpPr>
            <a:spLocks noGrp="1"/>
          </p:cNvSpPr>
          <p:nvPr>
            <p:ph type="title"/>
          </p:nvPr>
        </p:nvSpPr>
        <p:spPr/>
        <p:txBody>
          <a:bodyPr/>
          <a:lstStyle/>
          <a:p>
            <a:pPr algn="ctr"/>
            <a:r>
              <a:rPr lang="en-US" dirty="0"/>
              <a:t>Next Steps</a:t>
            </a:r>
          </a:p>
        </p:txBody>
      </p:sp>
      <p:sp>
        <p:nvSpPr>
          <p:cNvPr id="3" name="Content Placeholder 2">
            <a:extLst>
              <a:ext uri="{FF2B5EF4-FFF2-40B4-BE49-F238E27FC236}">
                <a16:creationId xmlns:a16="http://schemas.microsoft.com/office/drawing/2014/main" id="{DBFE6CB0-590B-42BB-E331-054FBE7DB984}"/>
              </a:ext>
            </a:extLst>
          </p:cNvPr>
          <p:cNvSpPr>
            <a:spLocks noGrp="1"/>
          </p:cNvSpPr>
          <p:nvPr>
            <p:ph idx="1"/>
          </p:nvPr>
        </p:nvSpPr>
        <p:spPr/>
        <p:txBody>
          <a:bodyPr vert="horz" lIns="91440" tIns="45720" rIns="91440" bIns="45720" rtlCol="0" anchor="t">
            <a:normAutofit/>
          </a:bodyPr>
          <a:lstStyle/>
          <a:p>
            <a:r>
              <a:rPr lang="en-US" sz="2400" b="1" dirty="0">
                <a:solidFill>
                  <a:srgbClr val="5A5A5A"/>
                </a:solidFill>
                <a:latin typeface="Arial"/>
                <a:cs typeface="Arial"/>
              </a:rPr>
              <a:t>June through October 2023</a:t>
            </a:r>
            <a:r>
              <a:rPr lang="en-US" sz="2400" dirty="0">
                <a:solidFill>
                  <a:srgbClr val="5A5A5A"/>
                </a:solidFill>
                <a:latin typeface="Arial"/>
                <a:cs typeface="Arial"/>
              </a:rPr>
              <a:t> - Various publications of call of election and notice of election.</a:t>
            </a:r>
          </a:p>
          <a:p>
            <a:r>
              <a:rPr lang="en-US" sz="2400" b="1" dirty="0">
                <a:solidFill>
                  <a:srgbClr val="5A5A5A"/>
                </a:solidFill>
                <a:latin typeface="Arial"/>
                <a:cs typeface="Arial"/>
              </a:rPr>
              <a:t>November 7, 2023</a:t>
            </a:r>
            <a:r>
              <a:rPr lang="en-US" sz="2400" dirty="0">
                <a:solidFill>
                  <a:srgbClr val="5A5A5A"/>
                </a:solidFill>
                <a:latin typeface="Arial"/>
                <a:cs typeface="Arial"/>
              </a:rPr>
              <a:t> - Election for both potential general obligation bonds and potential SPLOST renewal.</a:t>
            </a:r>
          </a:p>
          <a:p>
            <a:pPr marL="0" indent="0" algn="ctr">
              <a:buNone/>
            </a:pPr>
            <a:r>
              <a:rPr lang="en-US" sz="3200" b="1" u="sng" dirty="0">
                <a:solidFill>
                  <a:srgbClr val="5A5A5A"/>
                </a:solidFill>
                <a:latin typeface="Arial Black" panose="020B0A04020102020204" pitchFamily="34" charset="0"/>
                <a:cs typeface="Arial"/>
              </a:rPr>
              <a:t>If approved……</a:t>
            </a:r>
          </a:p>
          <a:p>
            <a:r>
              <a:rPr lang="en-US" sz="2400" b="1" dirty="0">
                <a:solidFill>
                  <a:srgbClr val="5A5A5A"/>
                </a:solidFill>
                <a:latin typeface="Arial"/>
                <a:cs typeface="Arial"/>
              </a:rPr>
              <a:t>November/December</a:t>
            </a:r>
            <a:r>
              <a:rPr lang="en-US" sz="2400" dirty="0">
                <a:solidFill>
                  <a:srgbClr val="5A5A5A"/>
                </a:solidFill>
                <a:latin typeface="Arial"/>
                <a:cs typeface="Arial"/>
              </a:rPr>
              <a:t> – Validation process, creation of Preliminary Offer Statement.</a:t>
            </a:r>
          </a:p>
          <a:p>
            <a:r>
              <a:rPr lang="en-US" sz="2400" b="1" dirty="0">
                <a:solidFill>
                  <a:srgbClr val="5A5A5A"/>
                </a:solidFill>
                <a:latin typeface="Arial"/>
                <a:cs typeface="Arial"/>
              </a:rPr>
              <a:t>January 2024</a:t>
            </a:r>
            <a:r>
              <a:rPr lang="en-US" sz="2400" dirty="0">
                <a:solidFill>
                  <a:srgbClr val="5A5A5A"/>
                </a:solidFill>
                <a:latin typeface="Arial"/>
                <a:cs typeface="Arial"/>
              </a:rPr>
              <a:t> – Conversations with rating agencies.</a:t>
            </a:r>
          </a:p>
          <a:p>
            <a:r>
              <a:rPr lang="en-US" sz="2400" b="1" dirty="0">
                <a:solidFill>
                  <a:srgbClr val="5A5A5A"/>
                </a:solidFill>
                <a:latin typeface="Arial"/>
                <a:cs typeface="Arial"/>
              </a:rPr>
              <a:t>February 2024</a:t>
            </a:r>
            <a:r>
              <a:rPr lang="en-US" sz="2400" dirty="0">
                <a:solidFill>
                  <a:srgbClr val="5A5A5A"/>
                </a:solidFill>
                <a:latin typeface="Arial"/>
                <a:cs typeface="Arial"/>
              </a:rPr>
              <a:t> – Pricing of bonds.</a:t>
            </a:r>
          </a:p>
          <a:p>
            <a:r>
              <a:rPr lang="en-US" sz="2400" b="1" dirty="0">
                <a:solidFill>
                  <a:srgbClr val="5A5A5A"/>
                </a:solidFill>
                <a:latin typeface="Arial"/>
                <a:cs typeface="Arial"/>
              </a:rPr>
              <a:t>March 2024</a:t>
            </a:r>
            <a:r>
              <a:rPr lang="en-US" sz="2400" dirty="0">
                <a:solidFill>
                  <a:srgbClr val="5A5A5A"/>
                </a:solidFill>
                <a:latin typeface="Arial"/>
                <a:cs typeface="Arial"/>
              </a:rPr>
              <a:t> – Closing, funds available.</a:t>
            </a:r>
          </a:p>
          <a:p>
            <a:r>
              <a:rPr lang="en-US" sz="2400" i="1" dirty="0">
                <a:solidFill>
                  <a:srgbClr val="5A5A5A"/>
                </a:solidFill>
                <a:latin typeface="Arial"/>
                <a:cs typeface="Arial"/>
              </a:rPr>
              <a:t>Note, this timeline for “if approved” is </a:t>
            </a:r>
            <a:r>
              <a:rPr lang="en-US" sz="2400" i="1">
                <a:solidFill>
                  <a:srgbClr val="5A5A5A"/>
                </a:solidFill>
                <a:latin typeface="Arial"/>
                <a:cs typeface="Arial"/>
              </a:rPr>
              <a:t>an estimate.</a:t>
            </a:r>
            <a:endParaRPr lang="en-US" sz="2400" i="1" dirty="0">
              <a:solidFill>
                <a:srgbClr val="5A5A5A"/>
              </a:solidFill>
              <a:latin typeface="Arial"/>
              <a:cs typeface="Arial"/>
            </a:endParaRPr>
          </a:p>
          <a:p>
            <a:pPr algn="l"/>
            <a:endParaRPr lang="en-US" sz="1800" b="0" i="0" u="none" strike="noStrike" baseline="0" dirty="0">
              <a:solidFill>
                <a:srgbClr val="000000"/>
              </a:solidFill>
              <a:latin typeface="Franklin Gothic Book" panose="020B0503020102020204" pitchFamily="34" charset="0"/>
            </a:endParaRPr>
          </a:p>
        </p:txBody>
      </p:sp>
      <p:sp>
        <p:nvSpPr>
          <p:cNvPr id="4" name="Slide Number Placeholder 3">
            <a:extLst>
              <a:ext uri="{FF2B5EF4-FFF2-40B4-BE49-F238E27FC236}">
                <a16:creationId xmlns:a16="http://schemas.microsoft.com/office/drawing/2014/main" id="{70837440-3BE6-3E10-01AE-D8F17CBE874D}"/>
              </a:ext>
            </a:extLst>
          </p:cNvPr>
          <p:cNvSpPr>
            <a:spLocks noGrp="1"/>
          </p:cNvSpPr>
          <p:nvPr>
            <p:ph type="sldNum" sz="quarter" idx="12"/>
          </p:nvPr>
        </p:nvSpPr>
        <p:spPr/>
        <p:txBody>
          <a:bodyPr/>
          <a:lstStyle/>
          <a:p>
            <a:fld id="{3E6980A2-F130-4742-89EA-C23F98879079}" type="slidenum">
              <a:rPr lang="en-US" smtClean="0"/>
              <a:t>9</a:t>
            </a:fld>
            <a:endParaRPr lang="en-US"/>
          </a:p>
        </p:txBody>
      </p:sp>
    </p:spTree>
    <p:extLst>
      <p:ext uri="{BB962C8B-B14F-4D97-AF65-F5344CB8AC3E}">
        <p14:creationId xmlns:p14="http://schemas.microsoft.com/office/powerpoint/2010/main" val="4682477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nicki_COD_PowerPoint_template_4-3.potx" id="{7A36856C-D7B5-4894-8428-0FB9F04B1B76}" vid="{0E4A2F48-8936-42C2-A8F0-3019B238C7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Vinicki_COD_PowerPoint_template_4-3</Template>
  <TotalTime>2254</TotalTime>
  <Words>574</Words>
  <Application>Microsoft Office PowerPoint</Application>
  <PresentationFormat>On-screen Show (4:3)</PresentationFormat>
  <Paragraphs>57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Black</vt:lpstr>
      <vt:lpstr>Calibri</vt:lpstr>
      <vt:lpstr>Franklin Gothic Book</vt:lpstr>
      <vt:lpstr>Office Theme</vt:lpstr>
      <vt:lpstr>Capital Improvements and Potential G.O. Bond Update</vt:lpstr>
      <vt:lpstr>Timeline</vt:lpstr>
      <vt:lpstr>Timeline</vt:lpstr>
      <vt:lpstr>Question</vt:lpstr>
      <vt:lpstr>Value</vt:lpstr>
      <vt:lpstr>Value</vt:lpstr>
      <vt:lpstr>Bonds – Disclaimer</vt:lpstr>
      <vt:lpstr>Projects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Vinicki</dc:creator>
  <cp:lastModifiedBy>Jay Vinicki</cp:lastModifiedBy>
  <cp:revision>170</cp:revision>
  <cp:lastPrinted>2023-03-10T17:05:13Z</cp:lastPrinted>
  <dcterms:created xsi:type="dcterms:W3CDTF">2022-12-06T19:45:36Z</dcterms:created>
  <dcterms:modified xsi:type="dcterms:W3CDTF">2023-10-02T13:34:43Z</dcterms:modified>
</cp:coreProperties>
</file>